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7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5" r:id="rId1"/>
    <p:sldMasterId id="2147483669" r:id="rId2"/>
    <p:sldMasterId id="2147483657" r:id="rId3"/>
    <p:sldMasterId id="2147483693" r:id="rId4"/>
    <p:sldMasterId id="2147483677" r:id="rId5"/>
    <p:sldMasterId id="2147483679" r:id="rId6"/>
    <p:sldMasterId id="2147483681" r:id="rId7"/>
  </p:sldMasterIdLst>
  <p:notesMasterIdLst>
    <p:notesMasterId r:id="rId29"/>
  </p:notesMasterIdLst>
  <p:handoutMasterIdLst>
    <p:handoutMasterId r:id="rId30"/>
  </p:handoutMasterIdLst>
  <p:sldIdLst>
    <p:sldId id="275" r:id="rId8"/>
    <p:sldId id="285" r:id="rId9"/>
    <p:sldId id="287" r:id="rId10"/>
    <p:sldId id="269" r:id="rId11"/>
    <p:sldId id="282" r:id="rId12"/>
    <p:sldId id="289" r:id="rId13"/>
    <p:sldId id="284" r:id="rId14"/>
    <p:sldId id="290" r:id="rId15"/>
    <p:sldId id="296" r:id="rId16"/>
    <p:sldId id="292" r:id="rId17"/>
    <p:sldId id="293" r:id="rId18"/>
    <p:sldId id="294" r:id="rId19"/>
    <p:sldId id="295" r:id="rId20"/>
    <p:sldId id="297" r:id="rId21"/>
    <p:sldId id="298" r:id="rId22"/>
    <p:sldId id="299" r:id="rId23"/>
    <p:sldId id="300" r:id="rId24"/>
    <p:sldId id="301" r:id="rId25"/>
    <p:sldId id="288" r:id="rId26"/>
    <p:sldId id="271" r:id="rId27"/>
    <p:sldId id="270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C71"/>
    <a:srgbClr val="98C21F"/>
    <a:srgbClr val="019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10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82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customXml" Target="../customXml/item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sz="800" dirty="0">
              <a:latin typeface="Helvetica LT Std Light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A262DD-E1EF-42E7-BF69-E9C4FF9FC510}" type="datetime3">
              <a:rPr lang="en-CA" sz="800" smtClean="0">
                <a:latin typeface="Helvetica LT Std Light" pitchFamily="34" charset="0"/>
              </a:rPr>
              <a:t>20 April 2016</a:t>
            </a:fld>
            <a:endParaRPr lang="en-US" sz="800">
              <a:latin typeface="Helvetica LT Std Light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sz="800">
              <a:latin typeface="Helvetica LT Std Light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A55A7E-95F0-0E4B-82E6-3A89D39DA3F9}" type="slidenum">
              <a:rPr lang="en-US" sz="800">
                <a:latin typeface="Helvetica LT Std Light" pitchFamily="34" charset="0"/>
              </a:rPr>
              <a:pPr>
                <a:defRPr/>
              </a:pPr>
              <a:t>‹#›</a:t>
            </a:fld>
            <a:endParaRPr lang="en-US" sz="800">
              <a:latin typeface="Helvetica LT Std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3812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696C71"/>
                </a:solidFill>
                <a:latin typeface="Helvetica LT Std Ligh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696C71"/>
                </a:solidFill>
                <a:latin typeface="Helvetica LT Std Ligh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511F2C5-8462-4AB9-9658-D3E11AF8793A}" type="datetime3">
              <a:rPr lang="en-CA" smtClean="0"/>
              <a:t>20 April 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43000" y="4343400"/>
            <a:ext cx="4572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dirty="0"/>
              <a:t>Click to edit Master text styles</a:t>
            </a:r>
          </a:p>
          <a:p>
            <a:pPr lvl="1"/>
            <a:r>
              <a:rPr lang="en-CA" noProof="0" dirty="0"/>
              <a:t>Second level</a:t>
            </a:r>
          </a:p>
          <a:p>
            <a:pPr lvl="2"/>
            <a:r>
              <a:rPr lang="en-CA" noProof="0" dirty="0"/>
              <a:t>Third level</a:t>
            </a:r>
          </a:p>
          <a:p>
            <a:pPr lvl="3"/>
            <a:r>
              <a:rPr lang="en-CA" noProof="0" dirty="0"/>
              <a:t>Fourth level</a:t>
            </a:r>
          </a:p>
          <a:p>
            <a:pPr lvl="4"/>
            <a:r>
              <a:rPr lang="en-CA" noProof="0" dirty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696C71"/>
                </a:solidFill>
                <a:latin typeface="Helvetica LT Std Ligh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rgbClr val="696C71"/>
                </a:solidFill>
                <a:latin typeface="Helvetica LT Std Ligh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F3AEA9E4-823F-474E-9D54-A2416B94642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63685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fontAlgn="base">
      <a:spcBef>
        <a:spcPct val="30000"/>
      </a:spcBef>
      <a:spcAft>
        <a:spcPct val="0"/>
      </a:spcAft>
      <a:defRPr sz="1200" b="1" kern="1200">
        <a:solidFill>
          <a:srgbClr val="696C71"/>
        </a:solidFill>
        <a:latin typeface="Helvetica LT Std Light" pitchFamily="34" charset="0"/>
        <a:ea typeface="ＭＳ Ｐゴシック" charset="0"/>
        <a:cs typeface="Helvetica LT Std Light" pitchFamily="34" charset="0"/>
      </a:defRPr>
    </a:lvl1pPr>
    <a:lvl2pPr marL="0" indent="0" algn="l" defTabSz="457200" rtl="0" fontAlgn="base">
      <a:spcBef>
        <a:spcPct val="30000"/>
      </a:spcBef>
      <a:spcAft>
        <a:spcPct val="0"/>
      </a:spcAft>
      <a:defRPr sz="1200" i="1" kern="1200">
        <a:solidFill>
          <a:srgbClr val="696C71"/>
        </a:solidFill>
        <a:latin typeface="Helvetica LT Std Light" pitchFamily="34" charset="0"/>
        <a:ea typeface="ＭＳ Ｐゴシック" charset="0"/>
        <a:cs typeface="+mn-cs"/>
      </a:defRPr>
    </a:lvl2pPr>
    <a:lvl3pPr marL="230188" indent="-177800" algn="l" defTabSz="457200" rtl="0" fontAlgn="base">
      <a:spcBef>
        <a:spcPct val="30000"/>
      </a:spcBef>
      <a:spcAft>
        <a:spcPct val="0"/>
      </a:spcAft>
      <a:buClr>
        <a:srgbClr val="696C71"/>
      </a:buClr>
      <a:buFont typeface="Wingdings 3" panose="05040102010807070707" pitchFamily="18" charset="2"/>
      <a:buChar char=""/>
      <a:defRPr sz="1000" kern="1200">
        <a:solidFill>
          <a:srgbClr val="696C71"/>
        </a:solidFill>
        <a:latin typeface="Helvetica LT Std Light" pitchFamily="34" charset="0"/>
        <a:ea typeface="ＭＳ Ｐゴシック" charset="0"/>
        <a:cs typeface="+mn-cs"/>
      </a:defRPr>
    </a:lvl3pPr>
    <a:lvl4pPr marL="400050" indent="-171450" algn="l" defTabSz="457200" rtl="0" fontAlgn="base">
      <a:spcBef>
        <a:spcPct val="30000"/>
      </a:spcBef>
      <a:spcAft>
        <a:spcPct val="0"/>
      </a:spcAft>
      <a:buClr>
        <a:srgbClr val="696C71"/>
      </a:buClr>
      <a:buFont typeface="Webdings" panose="05030102010509060703" pitchFamily="18" charset="2"/>
      <a:buChar char=""/>
      <a:defRPr sz="1000" kern="1200">
        <a:solidFill>
          <a:srgbClr val="696C71"/>
        </a:solidFill>
        <a:latin typeface="Helvetica LT Std Light" pitchFamily="34" charset="0"/>
        <a:ea typeface="ＭＳ Ｐゴシック" charset="0"/>
        <a:cs typeface="+mn-cs"/>
      </a:defRPr>
    </a:lvl4pPr>
    <a:lvl5pPr marL="400050" indent="0" algn="l" defTabSz="457200" rtl="0" fontAlgn="base">
      <a:spcBef>
        <a:spcPct val="30000"/>
      </a:spcBef>
      <a:spcAft>
        <a:spcPct val="0"/>
      </a:spcAft>
      <a:defRPr sz="800" i="1" kern="1200">
        <a:solidFill>
          <a:srgbClr val="696C71"/>
        </a:solidFill>
        <a:latin typeface="Helvetica LT Std Light" pitchFamily="34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511F2C5-8462-4AB9-9658-D3E11AF8793A}" type="datetime3">
              <a:rPr lang="en-CA" smtClean="0"/>
              <a:t>20 April 2016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3AEA9E4-823F-474E-9D54-A2416B94642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70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Presentation Title.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8372-C287-4D77-BF85-55FC8F32DDEA}" type="datetime4">
              <a:rPr lang="en-US" smtClean="0"/>
              <a:t>April 20, 2016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5024438"/>
            <a:ext cx="5446713" cy="38576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Be Concise.</a:t>
            </a:r>
          </a:p>
        </p:txBody>
      </p:sp>
    </p:spTree>
    <p:extLst>
      <p:ext uri="{BB962C8B-B14F-4D97-AF65-F5344CB8AC3E}">
        <p14:creationId xmlns:p14="http://schemas.microsoft.com/office/powerpoint/2010/main" val="12778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26146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Thank you.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83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Introduction Slide.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804672" y="2122488"/>
            <a:ext cx="6521450" cy="33305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 sz="2400" baseline="0">
                <a:solidFill>
                  <a:schemeClr val="bg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 sz="2400" i="1">
                <a:solidFill>
                  <a:schemeClr val="bg1"/>
                </a:solidFill>
              </a:defRPr>
            </a:lvl2pPr>
            <a:lvl3pPr marL="463550" indent="-3460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ingdings 3" panose="05040102010807070707" pitchFamily="18" charset="2"/>
              <a:buChar char=""/>
              <a:defRPr sz="2000" baseline="0">
                <a:solidFill>
                  <a:schemeClr val="bg1"/>
                </a:solidFill>
              </a:defRPr>
            </a:lvl3pPr>
            <a:lvl4pPr marL="685800" indent="-2825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Webdings" panose="05030102010509060703" pitchFamily="18" charset="2"/>
              <a:buChar char="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We enable our customers to be more efficient, and more profitable, using proven software.</a:t>
            </a:r>
          </a:p>
          <a:p>
            <a:pPr lvl="1"/>
            <a:r>
              <a:rPr lang="en-US" dirty="0"/>
              <a:t>Today we will discuss:</a:t>
            </a:r>
          </a:p>
          <a:p>
            <a:pPr lvl="2"/>
            <a:r>
              <a:rPr lang="en-US" dirty="0"/>
              <a:t>Your current situation and objectives.</a:t>
            </a:r>
          </a:p>
          <a:p>
            <a:pPr lvl="2"/>
            <a:r>
              <a:rPr lang="en-US" dirty="0"/>
              <a:t>The elements of your desired solution.</a:t>
            </a:r>
          </a:p>
          <a:p>
            <a:pPr lvl="3"/>
            <a:r>
              <a:rPr lang="en-US" dirty="0"/>
              <a:t>The potential of SAP Business One.</a:t>
            </a:r>
          </a:p>
          <a:p>
            <a:pPr lvl="2"/>
            <a:r>
              <a:rPr lang="en-US" dirty="0"/>
              <a:t>And your preferred project timeline.</a:t>
            </a:r>
          </a:p>
        </p:txBody>
      </p:sp>
    </p:spTree>
    <p:extLst>
      <p:ext uri="{BB962C8B-B14F-4D97-AF65-F5344CB8AC3E}">
        <p14:creationId xmlns:p14="http://schemas.microsoft.com/office/powerpoint/2010/main" val="172280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04" userDrawn="1">
          <p15:clr>
            <a:srgbClr val="FBAE40"/>
          </p15:clr>
        </p15:guide>
        <p15:guide id="2" pos="5352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Large Media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804672" y="2276856"/>
            <a:ext cx="7691628" cy="36988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 sz="2400" baseline="0">
                <a:solidFill>
                  <a:schemeClr val="tx2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 sz="2400" i="0">
                <a:solidFill>
                  <a:schemeClr val="tx2"/>
                </a:solidFill>
              </a:defRPr>
            </a:lvl2pPr>
            <a:lvl3pPr marL="463550" indent="-3460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696C71"/>
              </a:buClr>
              <a:buFont typeface="Wingdings 3" panose="05040102010807070707" pitchFamily="18" charset="2"/>
              <a:buChar char=""/>
              <a:defRPr sz="2000" baseline="0">
                <a:solidFill>
                  <a:schemeClr val="tx2"/>
                </a:solidFill>
              </a:defRPr>
            </a:lvl3pPr>
            <a:lvl4pPr marL="685800" indent="-2825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696C71"/>
              </a:buClr>
              <a:buFont typeface="Webdings" panose="05030102010509060703" pitchFamily="18" charset="2"/>
              <a:buChar char=""/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We enable our customers to be more efficient, and more profitable, using proven software.</a:t>
            </a:r>
          </a:p>
          <a:p>
            <a:pPr lvl="1"/>
            <a:r>
              <a:rPr lang="en-US" dirty="0"/>
              <a:t>Today we will discuss:</a:t>
            </a:r>
          </a:p>
          <a:p>
            <a:pPr lvl="2"/>
            <a:r>
              <a:rPr lang="en-US" dirty="0"/>
              <a:t>Your current situation and objectives.</a:t>
            </a:r>
          </a:p>
          <a:p>
            <a:pPr lvl="2"/>
            <a:r>
              <a:rPr lang="en-US" dirty="0"/>
              <a:t>The elements of your desired solution.</a:t>
            </a:r>
          </a:p>
          <a:p>
            <a:pPr lvl="3"/>
            <a:r>
              <a:rPr lang="en-US" dirty="0"/>
              <a:t>The potential of SAP Business One.</a:t>
            </a:r>
          </a:p>
          <a:p>
            <a:pPr lvl="2"/>
            <a:r>
              <a:rPr lang="en-US" dirty="0"/>
              <a:t>And your preferred project timeline.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2944" y="1453896"/>
            <a:ext cx="7684889" cy="379172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CA" dirty="0"/>
              <a:t>Layout for large media.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04672" y="6102403"/>
            <a:ext cx="5930794" cy="325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i="1" dirty="0"/>
              <a:t>HINT: Created a new slide? Use “Increase List Level” for bullets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5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mall Media 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2944" y="1453896"/>
            <a:ext cx="7684889" cy="379796"/>
          </a:xfrm>
        </p:spPr>
        <p:txBody>
          <a:bodyPr/>
          <a:lstStyle>
            <a:lvl1pPr>
              <a:defRPr b="1" i="0" spc="-150" baseline="0">
                <a:solidFill>
                  <a:schemeClr val="accent2"/>
                </a:solidFill>
                <a:latin typeface="Helvetica Neue"/>
                <a:cs typeface="Helvetica Neue"/>
              </a:defRPr>
            </a:lvl1pPr>
          </a:lstStyle>
          <a:p>
            <a:r>
              <a:rPr lang="en-CA" dirty="0"/>
              <a:t>Layout for small media.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0" y="2278063"/>
            <a:ext cx="3915834" cy="32099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96C7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03728" y="2278106"/>
            <a:ext cx="3508213" cy="320988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aseline="0">
                <a:solidFill>
                  <a:schemeClr val="tx2"/>
                </a:solidFill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2400" dirty="0">
                <a:solidFill>
                  <a:srgbClr val="696C71"/>
                </a:solidFill>
                <a:latin typeface="Helvetica LT Std Light" pitchFamily="34" charset="0"/>
                <a:cs typeface="Helvetica"/>
              </a:rPr>
              <a:t>Use this layout to show and describe a smaller image.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2400" dirty="0">
                <a:solidFill>
                  <a:srgbClr val="696C71"/>
                </a:solidFill>
                <a:latin typeface="Helvetica LT Std Light" pitchFamily="34" charset="0"/>
                <a:cs typeface="Helvetica"/>
              </a:rPr>
              <a:t>Keep the text simple and straightforward.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5529933"/>
            <a:ext cx="2868613" cy="325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i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i="1" dirty="0"/>
              <a:t>Photo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54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ubheading 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4672" y="1453896"/>
            <a:ext cx="7691628" cy="379796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accent2"/>
                </a:solidFill>
                <a:latin typeface="Helvetica LT Std" pitchFamily="34" charset="0"/>
              </a:defRPr>
            </a:lvl1pPr>
          </a:lstStyle>
          <a:p>
            <a:r>
              <a:rPr lang="en-CA" dirty="0"/>
              <a:t>This is a Heading.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804672" y="2276856"/>
            <a:ext cx="7691628" cy="385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1" i="1" baseline="0">
                <a:solidFill>
                  <a:schemeClr val="tx2"/>
                </a:solidFill>
                <a:latin typeface="Helvetica LT Std" pitchFamily="34" charset="0"/>
                <a:cs typeface="Helvetica LT Std" pitchFamily="34" charset="0"/>
              </a:defRPr>
            </a:lvl1pPr>
          </a:lstStyle>
          <a:p>
            <a:pPr lvl="0"/>
            <a:r>
              <a:rPr lang="en-CA" dirty="0"/>
              <a:t>And this is a more descriptive sub-heading.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03726" y="2734855"/>
            <a:ext cx="7692573" cy="31542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400" baseline="0">
                <a:solidFill>
                  <a:schemeClr val="accent1"/>
                </a:solidFill>
                <a:latin typeface="Helvetica LT Std Light" panose="020B0403020202020204" pitchFamily="34" charset="0"/>
              </a:defRPr>
            </a:lvl1pPr>
          </a:lstStyle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2400" dirty="0">
                <a:solidFill>
                  <a:srgbClr val="696C71"/>
                </a:solidFill>
                <a:latin typeface="Helvetica LT Std Light" pitchFamily="34" charset="0"/>
                <a:cs typeface="Helvetica"/>
              </a:rPr>
              <a:t>Use this layout when further explanation is required. We tend to use too much text on our slides. Let’s be concise!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CA" sz="2400" dirty="0">
                <a:solidFill>
                  <a:srgbClr val="696C71"/>
                </a:solidFill>
                <a:latin typeface="Helvetica LT Std Light" pitchFamily="34" charset="0"/>
                <a:cs typeface="Helvetica"/>
              </a:rPr>
              <a:t>If needed, highlight text this way to make a point. Help keep our slides clean.</a:t>
            </a:r>
          </a:p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696C71"/>
                </a:solidFill>
                <a:latin typeface="Helvetica LT Std Light" pitchFamily="34" charset="0"/>
                <a:cs typeface="Helvetica"/>
              </a:rPr>
              <a:t>If you need a list, use the other layout.</a:t>
            </a:r>
            <a:endParaRPr lang="en-CA" sz="2400" dirty="0">
              <a:solidFill>
                <a:srgbClr val="696C71"/>
              </a:solidFill>
              <a:latin typeface="Helvetica LT Std Light" pitchFamily="34" charset="0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03713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Subheading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803728" y="2734056"/>
            <a:ext cx="7692572" cy="326739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 sz="2400" baseline="0">
                <a:solidFill>
                  <a:srgbClr val="696C71"/>
                </a:solidFill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  <a:defRPr sz="2400" i="1">
                <a:solidFill>
                  <a:srgbClr val="696C71"/>
                </a:solidFill>
              </a:defRPr>
            </a:lvl2pPr>
            <a:lvl3pPr marL="463550" indent="-3460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696C71"/>
              </a:buClr>
              <a:buFont typeface="Wingdings 3" panose="05040102010807070707" pitchFamily="18" charset="2"/>
              <a:buChar char=""/>
              <a:defRPr sz="2000" baseline="0">
                <a:solidFill>
                  <a:srgbClr val="696C71"/>
                </a:solidFill>
              </a:defRPr>
            </a:lvl3pPr>
            <a:lvl4pPr marL="685800" indent="-2825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rgbClr val="696C71"/>
              </a:buClr>
              <a:buFont typeface="Webdings" panose="05030102010509060703" pitchFamily="18" charset="2"/>
              <a:buChar char=""/>
              <a:defRPr baseline="0"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Use this layout for short lists.</a:t>
            </a:r>
          </a:p>
          <a:p>
            <a:pPr lvl="2"/>
            <a:r>
              <a:rPr lang="en-US" dirty="0"/>
              <a:t>Be concise!</a:t>
            </a:r>
          </a:p>
          <a:p>
            <a:pPr lvl="3"/>
            <a:r>
              <a:rPr lang="en-US" dirty="0"/>
              <a:t>Keep all text and images within the red guides on the slide.</a:t>
            </a:r>
          </a:p>
          <a:p>
            <a:pPr lvl="3"/>
            <a:r>
              <a:rPr lang="en-US" dirty="0"/>
              <a:t>To view guides, click the View tab, then check “Guides” under the Show section</a:t>
            </a:r>
          </a:p>
          <a:p>
            <a:pPr lvl="2"/>
            <a:r>
              <a:rPr lang="en-US" dirty="0"/>
              <a:t>Fewer words are better.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4672" y="1453896"/>
            <a:ext cx="7691628" cy="379796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Helvetica LT Std" pitchFamily="34" charset="0"/>
              </a:defRPr>
            </a:lvl1pPr>
          </a:lstStyle>
          <a:p>
            <a:r>
              <a:rPr lang="en-CA" dirty="0"/>
              <a:t>This is a Heading.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804672" y="2276856"/>
            <a:ext cx="7691628" cy="3850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sz="2000" b="1" i="1" baseline="0">
                <a:solidFill>
                  <a:srgbClr val="696C71"/>
                </a:solidFill>
                <a:latin typeface="Helvetica LT Std" pitchFamily="34" charset="0"/>
                <a:cs typeface="Helvetica LT Std" pitchFamily="34" charset="0"/>
              </a:defRPr>
            </a:lvl1pPr>
          </a:lstStyle>
          <a:p>
            <a:pPr lvl="0"/>
            <a:r>
              <a:rPr lang="en-CA" dirty="0"/>
              <a:t>And this is a more descriptive sub-heading.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803728" y="6136408"/>
            <a:ext cx="5930794" cy="3255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i="1" baseline="0">
                <a:solidFill>
                  <a:srgbClr val="696C71"/>
                </a:solidFill>
                <a:latin typeface="+mj-lt"/>
              </a:defRPr>
            </a:lvl1pPr>
          </a:lstStyle>
          <a:p>
            <a:pPr lvl="0"/>
            <a:r>
              <a:rPr lang="en-US" i="1" dirty="0"/>
              <a:t>HINT: Created a new slide? Use “Increase List Level” for bullets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37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44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1451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New Section.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56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g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07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9188"/>
            <a:ext cx="9144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60400"/>
            <a:ext cx="6121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86499" y="4738227"/>
            <a:ext cx="54458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rtlCol="0" anchor="ctr">
            <a:noAutofit/>
          </a:bodyPr>
          <a:lstStyle/>
          <a:p>
            <a:pPr lvl="0" algn="l"/>
            <a:r>
              <a:rPr lang="en-US" dirty="0"/>
              <a:t>Presentation Title.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2"/>
          </p:nvPr>
        </p:nvSpPr>
        <p:spPr>
          <a:xfrm>
            <a:off x="686499" y="5321281"/>
            <a:ext cx="21336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noAutofit/>
          </a:bodyPr>
          <a:lstStyle>
            <a:lvl1pPr>
              <a:defRPr lang="en-US" sz="1100" smtClean="0">
                <a:solidFill>
                  <a:schemeClr val="tx2"/>
                </a:solidFill>
                <a:latin typeface="Helvetica LT Std Light" pitchFamily="34" charset="0"/>
                <a:cs typeface="Helvetica Neue Light" charset="0"/>
              </a:defRPr>
            </a:lvl1pPr>
          </a:lstStyle>
          <a:p>
            <a:fld id="{72808372-C287-4D77-BF85-55FC8F32DDEA}" type="datetime4">
              <a:rPr lang="en-CA" smtClean="0"/>
              <a:pPr/>
              <a:t>April 20, 2016</a:t>
            </a:fld>
            <a:endParaRPr lang="en-CA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686499" y="2776756"/>
            <a:ext cx="544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>
                <a:solidFill>
                  <a:srgbClr val="696C71"/>
                </a:solidFill>
                <a:latin typeface="+mn-lt"/>
              </a:rPr>
              <a:t>   </a:t>
            </a:r>
            <a:endParaRPr lang="en-US" sz="2400" dirty="0">
              <a:solidFill>
                <a:srgbClr val="696C7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lang="en-US" sz="1800" b="1" i="0" kern="1200" baseline="0" dirty="0" smtClean="0">
          <a:solidFill>
            <a:schemeClr val="accent2"/>
          </a:solidFill>
          <a:latin typeface="Helvetica LT Std" pitchFamily="34" charset="0"/>
          <a:ea typeface="ＭＳ Ｐゴシック" charset="0"/>
          <a:cs typeface="Helvetica Neue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lang="en-US" sz="1800" b="0" i="1" kern="1200" baseline="0" dirty="0" smtClean="0">
          <a:solidFill>
            <a:srgbClr val="98C21F"/>
          </a:solidFill>
          <a:latin typeface="Helvetica LT Std" pitchFamily="34" charset="0"/>
          <a:ea typeface="ＭＳ Ｐゴシック" charset="0"/>
          <a:cs typeface="Helvetica Neue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803275" y="1454150"/>
            <a:ext cx="7685088" cy="369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Do What You Do. Better.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457200" rtl="0" fontAlgn="base">
        <a:spcBef>
          <a:spcPct val="0"/>
        </a:spcBef>
        <a:spcAft>
          <a:spcPct val="0"/>
        </a:spcAft>
        <a:defRPr sz="4400" b="1" i="0" kern="1200" spc="-150" baseline="0">
          <a:solidFill>
            <a:schemeClr val="bg1"/>
          </a:solidFill>
          <a:latin typeface="Helvetica LT Std" pitchFamily="34" charset="0"/>
          <a:ea typeface="ＭＳ Ｐゴシック" charset="0"/>
          <a:cs typeface="Helvetica LT Std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 Neue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 Neue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 Neue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 Neue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8550"/>
            <a:ext cx="914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803275" y="1453896"/>
            <a:ext cx="768508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Heading Slide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03275" y="201336"/>
            <a:ext cx="544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>
                <a:solidFill>
                  <a:srgbClr val="696C71"/>
                </a:solidFill>
                <a:latin typeface="+mn-lt"/>
              </a:rPr>
              <a:t>   </a:t>
            </a:r>
            <a:endParaRPr lang="en-US" sz="2400" dirty="0">
              <a:solidFill>
                <a:srgbClr val="696C7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92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457200" rtl="0" fontAlgn="base">
        <a:spcBef>
          <a:spcPct val="0"/>
        </a:spcBef>
        <a:spcAft>
          <a:spcPct val="0"/>
        </a:spcAft>
        <a:defRPr sz="4400" b="1" i="0" kern="1200" spc="-150" baseline="0">
          <a:solidFill>
            <a:schemeClr val="accent2"/>
          </a:solidFill>
          <a:latin typeface="Helvetica LT Std" pitchFamily="34" charset="0"/>
          <a:ea typeface="ＭＳ Ｐゴシック" charset="0"/>
          <a:cs typeface="Helvetica LT Std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504" userDrawn="1">
          <p15:clr>
            <a:srgbClr val="F26B43"/>
          </p15:clr>
        </p15:guide>
        <p15:guide id="4" pos="5352" userDrawn="1">
          <p15:clr>
            <a:srgbClr val="F26B43"/>
          </p15:clr>
        </p15:guide>
        <p15:guide id="5" orient="horz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8550"/>
            <a:ext cx="91440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 userDrawn="1"/>
        </p:nvSpPr>
        <p:spPr>
          <a:xfrm>
            <a:off x="803275" y="201336"/>
            <a:ext cx="5445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aseline="0" dirty="0">
                <a:solidFill>
                  <a:srgbClr val="696C71"/>
                </a:solidFill>
                <a:latin typeface="+mn-lt"/>
              </a:rPr>
              <a:t>   </a:t>
            </a:r>
            <a:endParaRPr lang="en-US" sz="2400" dirty="0">
              <a:solidFill>
                <a:srgbClr val="696C7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787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457200" rtl="0" fontAlgn="base">
        <a:spcBef>
          <a:spcPct val="0"/>
        </a:spcBef>
        <a:spcAft>
          <a:spcPct val="0"/>
        </a:spcAft>
        <a:defRPr sz="4400" b="1" i="0" kern="1200" spc="-150" baseline="0">
          <a:solidFill>
            <a:schemeClr val="accent2"/>
          </a:solidFill>
          <a:latin typeface="Helvetica LT Std" pitchFamily="34" charset="0"/>
          <a:ea typeface="ＭＳ Ｐゴシック" charset="0"/>
          <a:cs typeface="Helvetica LT Std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pos="504" userDrawn="1">
          <p15:clr>
            <a:srgbClr val="F26B43"/>
          </p15:clr>
        </p15:guide>
        <p15:guide id="3" pos="5352" userDrawn="1">
          <p15:clr>
            <a:srgbClr val="F26B43"/>
          </p15:clr>
        </p15:guide>
        <p15:guide id="5" orient="horz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6146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New Section.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457200" rtl="0" fontAlgn="base">
        <a:spcBef>
          <a:spcPct val="0"/>
        </a:spcBef>
        <a:spcAft>
          <a:spcPct val="0"/>
        </a:spcAft>
        <a:defRPr sz="5400" b="1" i="0" kern="1200" spc="-150">
          <a:solidFill>
            <a:srgbClr val="FFFFFF"/>
          </a:solidFill>
          <a:latin typeface="Helvetica LT Std" pitchFamily="34" charset="0"/>
          <a:ea typeface="ＭＳ Ｐゴシック" charset="0"/>
          <a:cs typeface="Helvetica LT Std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3111500"/>
            <a:ext cx="7832725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146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Thank you.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5400" b="1" i="0" kern="1200" spc="-150">
          <a:solidFill>
            <a:srgbClr val="FFFFFF"/>
          </a:solidFill>
          <a:latin typeface="Helvetica LT Std" pitchFamily="34" charset="0"/>
          <a:ea typeface="ＭＳ Ｐゴシック" charset="0"/>
          <a:cs typeface="Helvetica LT Std" pitchFamily="34" charset="0"/>
        </a:defRPr>
      </a:lvl1pPr>
      <a:lvl2pPr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5400" b="1">
          <a:solidFill>
            <a:srgbClr val="FFFFFF"/>
          </a:solidFill>
          <a:latin typeface="Helvetica Neue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algn="l" defTabSz="457200" rtl="0" fontAlgn="base">
        <a:spcBef>
          <a:spcPct val="20000"/>
        </a:spcBef>
        <a:spcAft>
          <a:spcPct val="0"/>
        </a:spcAft>
        <a:buFont typeface="Arial" charset="0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Inventory to GL Reconciliation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08372-C287-4D77-BF85-55FC8F32DDEA}" type="datetime4">
              <a:rPr lang="en-US" smtClean="0"/>
              <a:t>April 20, 2016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Jeff Tremaine</a:t>
            </a:r>
          </a:p>
        </p:txBody>
      </p:sp>
    </p:spTree>
    <p:extLst>
      <p:ext uri="{BB962C8B-B14F-4D97-AF65-F5344CB8AC3E}">
        <p14:creationId xmlns:p14="http://schemas.microsoft.com/office/powerpoint/2010/main" val="421841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Ledger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dirty="0"/>
              <a:t>Accounting report utilized to analyze journal entries posted into general ledger accounts.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Report Location: </a:t>
            </a:r>
          </a:p>
          <a:p>
            <a:pPr lvl="1"/>
            <a:r>
              <a:rPr lang="en-US" sz="2000" dirty="0"/>
              <a:t>Financials &gt; Financial Reports &gt; Accounting &gt; General Ledger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1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803728" y="2070100"/>
            <a:ext cx="3768272" cy="3931347"/>
          </a:xfrm>
        </p:spPr>
        <p:txBody>
          <a:bodyPr/>
          <a:lstStyle/>
          <a:p>
            <a:pPr lvl="2"/>
            <a:r>
              <a:rPr lang="en-US" sz="1800" dirty="0"/>
              <a:t>Un-tick Business Partner</a:t>
            </a:r>
          </a:p>
          <a:p>
            <a:pPr lvl="2"/>
            <a:r>
              <a:rPr lang="en-US" sz="1800" dirty="0"/>
              <a:t>Select the inventory GL account</a:t>
            </a:r>
          </a:p>
          <a:p>
            <a:pPr lvl="2"/>
            <a:r>
              <a:rPr lang="en-US" sz="1800" dirty="0"/>
              <a:t>Ensure Posting Date range is used and set to the required period (2006 Calendar year in this example)</a:t>
            </a:r>
          </a:p>
          <a:p>
            <a:pPr lvl="2"/>
            <a:r>
              <a:rPr lang="en-US" sz="1800" dirty="0"/>
              <a:t>Include Opening Balances from start of company activity (Balance Sheet account)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Ledger</a:t>
            </a:r>
            <a:endParaRPr lang="en-CA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0" y="5771233"/>
            <a:ext cx="3530600" cy="325583"/>
          </a:xfrm>
        </p:spPr>
        <p:txBody>
          <a:bodyPr/>
          <a:lstStyle/>
          <a:p>
            <a:r>
              <a:rPr lang="en-US" dirty="0"/>
              <a:t>General Ledger – Selection Criteria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4888"/>
            <a:ext cx="3967956" cy="35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5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Ledger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General Ledger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66" y="2071633"/>
            <a:ext cx="7942243" cy="390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3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803728" y="2070100"/>
            <a:ext cx="7692572" cy="3931347"/>
          </a:xfrm>
        </p:spPr>
        <p:txBody>
          <a:bodyPr/>
          <a:lstStyle/>
          <a:p>
            <a:pPr lvl="2"/>
            <a:r>
              <a:rPr lang="en-US" dirty="0"/>
              <a:t>The default layout will work.  The key columns are Doc. No., Deb./Cred. (LC), and Cumulative Balance (LC).</a:t>
            </a:r>
          </a:p>
          <a:p>
            <a:pPr lvl="2"/>
            <a:r>
              <a:rPr lang="en-US" dirty="0"/>
              <a:t>Export the results to Excel. I do not export the currency symbol if the currency is uniform (i.e. all CAD).</a:t>
            </a:r>
          </a:p>
          <a:p>
            <a:pPr lvl="2"/>
            <a:r>
              <a:rPr lang="en-US" dirty="0"/>
              <a:t>Copy the exported data from the Excel/Text file and into the reconciliation workbook (GL tab).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General Ledger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9202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461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Excel Reconciliation</a:t>
            </a:r>
          </a:p>
        </p:txBody>
      </p:sp>
    </p:spTree>
    <p:extLst>
      <p:ext uri="{BB962C8B-B14F-4D97-AF65-F5344CB8AC3E}">
        <p14:creationId xmlns:p14="http://schemas.microsoft.com/office/powerpoint/2010/main" val="3997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803728" y="2070100"/>
            <a:ext cx="7692572" cy="3931347"/>
          </a:xfrm>
        </p:spPr>
        <p:txBody>
          <a:bodyPr/>
          <a:lstStyle/>
          <a:p>
            <a:pPr lvl="2"/>
            <a:r>
              <a:rPr lang="en-US" dirty="0"/>
              <a:t>Four tabs:</a:t>
            </a:r>
          </a:p>
          <a:p>
            <a:pPr lvl="3"/>
            <a:r>
              <a:rPr lang="en-US" dirty="0"/>
              <a:t>Reconciliation – Will contain the comparison and identify variances between the GL and Inventory.</a:t>
            </a:r>
          </a:p>
          <a:p>
            <a:pPr lvl="3"/>
            <a:r>
              <a:rPr lang="en-US" dirty="0"/>
              <a:t>Inventory – Contains the export data from the Inventory Audit report.</a:t>
            </a:r>
          </a:p>
          <a:p>
            <a:pPr lvl="3"/>
            <a:r>
              <a:rPr lang="en-US" dirty="0"/>
              <a:t>GL – Contains the export data from the General Ledger report.</a:t>
            </a:r>
          </a:p>
          <a:p>
            <a:pPr lvl="3"/>
            <a:r>
              <a:rPr lang="en-US" dirty="0"/>
              <a:t>Unique Document Numbers – List of unique document numbers (unique key).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Excel Reconciliation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9425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803728" y="2070100"/>
            <a:ext cx="7692572" cy="3931347"/>
          </a:xfrm>
        </p:spPr>
        <p:txBody>
          <a:bodyPr/>
          <a:lstStyle/>
          <a:p>
            <a:pPr lvl="2"/>
            <a:r>
              <a:rPr lang="en-US" dirty="0"/>
              <a:t>Key Excel Formulas and Functions:</a:t>
            </a:r>
          </a:p>
          <a:p>
            <a:pPr lvl="3"/>
            <a:r>
              <a:rPr lang="en-US" dirty="0"/>
              <a:t>SUMIF(Source Data Document Number Column, Rec. Tab Unique Document No., Source Data Transaction Value Column) – For the unique document number, summarizes the transaction value for each instance found in the source data document number column.</a:t>
            </a:r>
          </a:p>
          <a:p>
            <a:pPr lvl="3"/>
            <a:r>
              <a:rPr lang="en-US" dirty="0"/>
              <a:t>Advanced Filter (Data tab) – Utilized to identify a unique list of document numbers.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Excel Reconciliation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65136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803728" y="2070100"/>
            <a:ext cx="7692572" cy="3931347"/>
          </a:xfrm>
        </p:spPr>
        <p:txBody>
          <a:bodyPr/>
          <a:lstStyle/>
          <a:p>
            <a:pPr lvl="2"/>
            <a:r>
              <a:rPr lang="en-US" sz="1800"/>
              <a:t>Excel Process:</a:t>
            </a:r>
            <a:endParaRPr lang="en-US" sz="1800" dirty="0"/>
          </a:p>
          <a:p>
            <a:pPr lvl="3"/>
            <a:r>
              <a:rPr lang="en-US" sz="1800" dirty="0"/>
              <a:t>Determine unique list of document numbers compiled from both the Inventory and GL tabs.</a:t>
            </a:r>
          </a:p>
          <a:p>
            <a:pPr lvl="3"/>
            <a:r>
              <a:rPr lang="en-US" sz="1800" dirty="0"/>
              <a:t>Using the SUMIF() function, retrieve the data from the inventory data and GL tabs for comparison.</a:t>
            </a:r>
          </a:p>
          <a:p>
            <a:pPr lvl="3"/>
            <a:r>
              <a:rPr lang="en-US" sz="1800" dirty="0"/>
              <a:t>Identify variances.  </a:t>
            </a:r>
          </a:p>
          <a:p>
            <a:pPr lvl="3"/>
            <a:r>
              <a:rPr lang="en-US" sz="1800" dirty="0"/>
              <a:t>Eliminate valid variances due to OB (opening Balance) or ST (Stock Taking) transactions (they should net out to $0.00)</a:t>
            </a:r>
          </a:p>
          <a:p>
            <a:pPr lvl="3"/>
            <a:r>
              <a:rPr lang="en-US" sz="1800" dirty="0"/>
              <a:t>Investigate remaining variances which will be direct postings to the GL with no corresponding inventory movement.</a:t>
            </a:r>
          </a:p>
          <a:p>
            <a:pPr lvl="3"/>
            <a:r>
              <a:rPr lang="en-US" sz="1800" dirty="0"/>
              <a:t>Post adjustments.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Excel Reconciliation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242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461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Excel Demonstration</a:t>
            </a:r>
          </a:p>
        </p:txBody>
      </p:sp>
    </p:spTree>
    <p:extLst>
      <p:ext uri="{BB962C8B-B14F-4D97-AF65-F5344CB8AC3E}">
        <p14:creationId xmlns:p14="http://schemas.microsoft.com/office/powerpoint/2010/main" val="2583435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71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Inventory to GL Reconciliation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2000" dirty="0"/>
              <a:t>Whether you do it at month end or year end, it's important to reconcile your inventory sub-ledger to your inventory general ledger accounts. </a:t>
            </a:r>
          </a:p>
          <a:p>
            <a:endParaRPr lang="en-US" sz="2000" dirty="0"/>
          </a:p>
          <a:p>
            <a:r>
              <a:rPr lang="en-US" sz="2000" dirty="0"/>
              <a:t>We’ll show you how to export your general ledger and inventory audit reports to quickly reconcile the two in Excel.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4719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Thank You.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0056" y="5149048"/>
            <a:ext cx="5069150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96C71"/>
                </a:solidFill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803728" y="2070100"/>
            <a:ext cx="7692572" cy="3931347"/>
          </a:xfrm>
        </p:spPr>
        <p:txBody>
          <a:bodyPr/>
          <a:lstStyle/>
          <a:p>
            <a:pPr lvl="2"/>
            <a:r>
              <a:rPr lang="en-US" dirty="0"/>
              <a:t>Inventory Audit Report</a:t>
            </a:r>
          </a:p>
          <a:p>
            <a:pPr lvl="3"/>
            <a:r>
              <a:rPr lang="en-US" dirty="0"/>
              <a:t>Run the Inventory Audit report to obtain your inventory sub-ledger and the </a:t>
            </a:r>
            <a:r>
              <a:rPr lang="en-US" sz="2400" b="1" dirty="0">
                <a:solidFill>
                  <a:schemeClr val="accent3"/>
                </a:solidFill>
                <a:latin typeface="Helvetica LT Std Light" pitchFamily="34" charset="0"/>
                <a:cs typeface="Helvetica"/>
              </a:rPr>
              <a:t>source of truth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Inventory General Ledger</a:t>
            </a:r>
          </a:p>
          <a:p>
            <a:pPr lvl="3"/>
            <a:r>
              <a:rPr lang="en-US" dirty="0"/>
              <a:t>Run the General Ledger report to obtain your inventory general ledger balances. Issues will be due to erroneous postings in the general ledger.</a:t>
            </a:r>
          </a:p>
          <a:p>
            <a:pPr lvl="2"/>
            <a:r>
              <a:rPr lang="en-US" dirty="0"/>
              <a:t>Excel Reconciliation</a:t>
            </a:r>
          </a:p>
          <a:p>
            <a:pPr lvl="3"/>
            <a:r>
              <a:rPr lang="en-US" dirty="0"/>
              <a:t>Compare the data and identify discrepancies.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Reconciliation Process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5768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461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Inventory Audit Report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Inventory Audit Report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lvl="0"/>
            <a:r>
              <a:rPr lang="en-US" dirty="0"/>
              <a:t>Inventory report utilized to analyze inventory movements (quantity and associated costs) within a timeframe.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Report Location: </a:t>
            </a:r>
          </a:p>
          <a:p>
            <a:pPr lvl="1"/>
            <a:r>
              <a:rPr lang="en-US" sz="2000" dirty="0"/>
              <a:t>Inventory &gt; Inventory Reports &gt; Inventory Audit Report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36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803728" y="2070100"/>
            <a:ext cx="3768272" cy="3931347"/>
          </a:xfrm>
        </p:spPr>
        <p:txBody>
          <a:bodyPr/>
          <a:lstStyle/>
          <a:p>
            <a:pPr lvl="2"/>
            <a:r>
              <a:rPr lang="en-US" sz="1800" dirty="0"/>
              <a:t>Set the date range (Use posting dates to align with the GL)</a:t>
            </a:r>
          </a:p>
          <a:p>
            <a:pPr lvl="2"/>
            <a:r>
              <a:rPr lang="en-US" sz="1800" dirty="0"/>
              <a:t>Run for all items</a:t>
            </a:r>
          </a:p>
          <a:p>
            <a:pPr lvl="2"/>
            <a:r>
              <a:rPr lang="en-US" sz="1800" dirty="0"/>
              <a:t>Select the same GL account used in the General Ledger report</a:t>
            </a:r>
          </a:p>
          <a:p>
            <a:pPr lvl="2"/>
            <a:r>
              <a:rPr lang="en-US" sz="1800" dirty="0"/>
              <a:t>Select all warehouses</a:t>
            </a:r>
          </a:p>
          <a:p>
            <a:pPr lvl="2"/>
            <a:r>
              <a:rPr lang="en-US" sz="1800" dirty="0"/>
              <a:t>Summarize by Accounts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Inventory Audit Report</a:t>
            </a:r>
            <a:endParaRPr lang="en-CA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0" y="5771233"/>
            <a:ext cx="3530600" cy="325583"/>
          </a:xfrm>
        </p:spPr>
        <p:txBody>
          <a:bodyPr/>
          <a:lstStyle/>
          <a:p>
            <a:r>
              <a:rPr lang="en-US" dirty="0"/>
              <a:t>Inventory Audit – Selection Criteria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486" y="1999333"/>
            <a:ext cx="2855867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47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Inventory Audit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Inventory Audit Results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11" y="2239084"/>
            <a:ext cx="7793661" cy="36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803728" y="2070100"/>
            <a:ext cx="7692572" cy="3931347"/>
          </a:xfrm>
        </p:spPr>
        <p:txBody>
          <a:bodyPr/>
          <a:lstStyle/>
          <a:p>
            <a:pPr lvl="2"/>
            <a:r>
              <a:rPr lang="en-US" dirty="0"/>
              <a:t>The default layout will work.  The key columns are Document, Trans. Value, and Cumulative Value.</a:t>
            </a:r>
          </a:p>
          <a:p>
            <a:pPr lvl="2"/>
            <a:r>
              <a:rPr lang="en-US" dirty="0"/>
              <a:t>Export the results to Excel. I do not export the currency symbol if the currency is uniform (i.e. all CAD).</a:t>
            </a:r>
          </a:p>
          <a:p>
            <a:pPr lvl="2"/>
            <a:r>
              <a:rPr lang="en-US" dirty="0"/>
              <a:t>Copy the exported data from the Excel/Text file and into the reconciliation workbook (Inventory tab).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Inventory Audit Report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40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4613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General Ledger</a:t>
            </a:r>
          </a:p>
        </p:txBody>
      </p:sp>
    </p:spTree>
    <p:extLst>
      <p:ext uri="{BB962C8B-B14F-4D97-AF65-F5344CB8AC3E}">
        <p14:creationId xmlns:p14="http://schemas.microsoft.com/office/powerpoint/2010/main" val="60772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ojectLine PowerPoint TEMPLATE">
  <a:themeElements>
    <a:clrScheme name="ProjectLine Std">
      <a:dk1>
        <a:sysClr val="windowText" lastClr="000000"/>
      </a:dk1>
      <a:lt1>
        <a:sysClr val="window" lastClr="FFFFFF"/>
      </a:lt1>
      <a:dk2>
        <a:srgbClr val="696C71"/>
      </a:dk2>
      <a:lt2>
        <a:srgbClr val="FFFFFF"/>
      </a:lt2>
      <a:accent1>
        <a:srgbClr val="696C71"/>
      </a:accent1>
      <a:accent2>
        <a:srgbClr val="98C21F"/>
      </a:accent2>
      <a:accent3>
        <a:srgbClr val="019CDB"/>
      </a:accent3>
      <a:accent4>
        <a:srgbClr val="FFFFFF"/>
      </a:accent4>
      <a:accent5>
        <a:srgbClr val="F2F2F2"/>
      </a:accent5>
      <a:accent6>
        <a:srgbClr val="D8D8D8"/>
      </a:accent6>
      <a:hlink>
        <a:srgbClr val="019CDB"/>
      </a:hlink>
      <a:folHlink>
        <a:srgbClr val="696C71"/>
      </a:folHlink>
    </a:clrScheme>
    <a:fontScheme name="ProjectLine Std">
      <a:majorFont>
        <a:latin typeface="Helvetica LT Std"/>
        <a:ea typeface=""/>
        <a:cs typeface=""/>
      </a:majorFont>
      <a:minorFont>
        <a:latin typeface="Helvetica LT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baseline="0" dirty="0" smtClean="0">
            <a:solidFill>
              <a:srgbClr val="696C7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9A891DF-4D04-4D87-9750-9BCF0844F6B8}" vid="{3FB39B41-0E73-4F5D-A88B-0DDA41EF04DE}"/>
    </a:ext>
  </a:extLst>
</a:theme>
</file>

<file path=ppt/theme/theme2.xml><?xml version="1.0" encoding="utf-8"?>
<a:theme xmlns:a="http://schemas.openxmlformats.org/drawingml/2006/main" name="Intro">
  <a:themeElements>
    <a:clrScheme name="ProjectLine Std">
      <a:dk1>
        <a:sysClr val="windowText" lastClr="000000"/>
      </a:dk1>
      <a:lt1>
        <a:sysClr val="window" lastClr="FFFFFF"/>
      </a:lt1>
      <a:dk2>
        <a:srgbClr val="696C71"/>
      </a:dk2>
      <a:lt2>
        <a:srgbClr val="FFFFFF"/>
      </a:lt2>
      <a:accent1>
        <a:srgbClr val="696C71"/>
      </a:accent1>
      <a:accent2>
        <a:srgbClr val="98C21F"/>
      </a:accent2>
      <a:accent3>
        <a:srgbClr val="019CDB"/>
      </a:accent3>
      <a:accent4>
        <a:srgbClr val="FFFFFF"/>
      </a:accent4>
      <a:accent5>
        <a:srgbClr val="F2F2F2"/>
      </a:accent5>
      <a:accent6>
        <a:srgbClr val="D8D8D8"/>
      </a:accent6>
      <a:hlink>
        <a:srgbClr val="019CDB"/>
      </a:hlink>
      <a:folHlink>
        <a:srgbClr val="696C71"/>
      </a:folHlink>
    </a:clrScheme>
    <a:fontScheme name="ProjectLine Std">
      <a:majorFont>
        <a:latin typeface="Helvetica LT Std"/>
        <a:ea typeface=""/>
        <a:cs typeface=""/>
      </a:majorFont>
      <a:minorFont>
        <a:latin typeface="Helvetica LT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9A891DF-4D04-4D87-9750-9BCF0844F6B8}" vid="{0FF4F5C4-347C-4A5B-A0D6-AE6E466E3AD2}"/>
    </a:ext>
  </a:extLst>
</a:theme>
</file>

<file path=ppt/theme/theme3.xml><?xml version="1.0" encoding="utf-8"?>
<a:theme xmlns:a="http://schemas.openxmlformats.org/drawingml/2006/main" name="Headings">
  <a:themeElements>
    <a:clrScheme name="ProjectLine Std">
      <a:dk1>
        <a:sysClr val="windowText" lastClr="000000"/>
      </a:dk1>
      <a:lt1>
        <a:sysClr val="window" lastClr="FFFFFF"/>
      </a:lt1>
      <a:dk2>
        <a:srgbClr val="696C71"/>
      </a:dk2>
      <a:lt2>
        <a:srgbClr val="FFFFFF"/>
      </a:lt2>
      <a:accent1>
        <a:srgbClr val="696C71"/>
      </a:accent1>
      <a:accent2>
        <a:srgbClr val="98C21F"/>
      </a:accent2>
      <a:accent3>
        <a:srgbClr val="019CDB"/>
      </a:accent3>
      <a:accent4>
        <a:srgbClr val="FFFFFF"/>
      </a:accent4>
      <a:accent5>
        <a:srgbClr val="F2F2F2"/>
      </a:accent5>
      <a:accent6>
        <a:srgbClr val="D8D8D8"/>
      </a:accent6>
      <a:hlink>
        <a:srgbClr val="019CDB"/>
      </a:hlink>
      <a:folHlink>
        <a:srgbClr val="696C71"/>
      </a:folHlink>
    </a:clrScheme>
    <a:fontScheme name="ProjectLine Std">
      <a:majorFont>
        <a:latin typeface="Helvetica LT Std"/>
        <a:ea typeface=""/>
        <a:cs typeface=""/>
      </a:majorFont>
      <a:minorFont>
        <a:latin typeface="Helvetica LT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>
          <a:defRPr sz="2400" dirty="0" smtClean="0">
            <a:solidFill>
              <a:srgbClr val="696C7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9A891DF-4D04-4D87-9750-9BCF0844F6B8}" vid="{EC978C64-9180-4973-9736-74ABB09672E7}"/>
    </a:ext>
  </a:extLst>
</a:theme>
</file>

<file path=ppt/theme/theme4.xml><?xml version="1.0" encoding="utf-8"?>
<a:theme xmlns:a="http://schemas.openxmlformats.org/drawingml/2006/main" name="Blank Slide">
  <a:themeElements>
    <a:clrScheme name="ProjectLine Std">
      <a:dk1>
        <a:sysClr val="windowText" lastClr="000000"/>
      </a:dk1>
      <a:lt1>
        <a:sysClr val="window" lastClr="FFFFFF"/>
      </a:lt1>
      <a:dk2>
        <a:srgbClr val="696C71"/>
      </a:dk2>
      <a:lt2>
        <a:srgbClr val="FFFFFF"/>
      </a:lt2>
      <a:accent1>
        <a:srgbClr val="696C71"/>
      </a:accent1>
      <a:accent2>
        <a:srgbClr val="98C21F"/>
      </a:accent2>
      <a:accent3>
        <a:srgbClr val="019CDB"/>
      </a:accent3>
      <a:accent4>
        <a:srgbClr val="FFFFFF"/>
      </a:accent4>
      <a:accent5>
        <a:srgbClr val="F2F2F2"/>
      </a:accent5>
      <a:accent6>
        <a:srgbClr val="D8D8D8"/>
      </a:accent6>
      <a:hlink>
        <a:srgbClr val="019CDB"/>
      </a:hlink>
      <a:folHlink>
        <a:srgbClr val="696C71"/>
      </a:folHlink>
    </a:clrScheme>
    <a:fontScheme name="ProjectLine Std">
      <a:majorFont>
        <a:latin typeface="Helvetica LT Std"/>
        <a:ea typeface=""/>
        <a:cs typeface=""/>
      </a:majorFont>
      <a:minorFont>
        <a:latin typeface="Helvetica LT St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>
          <a:defRPr sz="2400" dirty="0" smtClean="0">
            <a:solidFill>
              <a:srgbClr val="696C7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9A891DF-4D04-4D87-9750-9BCF0844F6B8}" vid="{52B0CB78-0C2D-4375-8531-EC4BA84DE604}"/>
    </a:ext>
  </a:extLst>
</a:theme>
</file>

<file path=ppt/theme/theme5.xml><?xml version="1.0" encoding="utf-8"?>
<a:theme xmlns:a="http://schemas.openxmlformats.org/drawingml/2006/main" name="New S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9A891DF-4D04-4D87-9750-9BCF0844F6B8}" vid="{57CC6C4F-C246-4597-8B29-E47E28752B1E}"/>
    </a:ext>
  </a:extLst>
</a:theme>
</file>

<file path=ppt/theme/theme6.xml><?xml version="1.0" encoding="utf-8"?>
<a:theme xmlns:a="http://schemas.openxmlformats.org/drawingml/2006/main" name="Tag 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9A891DF-4D04-4D87-9750-9BCF0844F6B8}" vid="{16ECA877-5D19-4673-BCA2-07DC9E0FF293}"/>
    </a:ext>
  </a:extLst>
</a:theme>
</file>

<file path=ppt/theme/theme7.xml><?xml version="1.0" encoding="utf-8"?>
<a:theme xmlns:a="http://schemas.openxmlformats.org/drawingml/2006/main" name="Clos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rtlCol="0">
        <a:spAutoFit/>
      </a:bodyPr>
      <a:lstStyle>
        <a:defPPr>
          <a:defRPr sz="2400" dirty="0" smtClean="0">
            <a:solidFill>
              <a:srgbClr val="696C7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9A891DF-4D04-4D87-9750-9BCF0844F6B8}" vid="{F267DBDC-1946-4AA1-8C3C-0B7F757E3DD9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7190C26C01D44F93FCC7409AD156BB" ma:contentTypeVersion="7" ma:contentTypeDescription="Create a new document." ma:contentTypeScope="" ma:versionID="34be38fc7656991991f3be39ad9591e8">
  <xsd:schema xmlns:xsd="http://www.w3.org/2001/XMLSchema" xmlns:xs="http://www.w3.org/2001/XMLSchema" xmlns:p="http://schemas.microsoft.com/office/2006/metadata/properties" xmlns:ns2="9e2470cd-13c9-4f23-8fae-363f7a46ae6b" xmlns:ns3="d4647cfa-fe86-4e23-9bde-91aa9402cc0c" targetNamespace="http://schemas.microsoft.com/office/2006/metadata/properties" ma:root="true" ma:fieldsID="35978ff9d7d20561588d8aa478dc4f0d" ns2:_="" ns3:_="">
    <xsd:import namespace="9e2470cd-13c9-4f23-8fae-363f7a46ae6b"/>
    <xsd:import namespace="d4647cfa-fe86-4e23-9bde-91aa9402cc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2470cd-13c9-4f23-8fae-363f7a46ae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647cfa-fe86-4e23-9bde-91aa9402cc0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4647cfa-fe86-4e23-9bde-91aa9402cc0c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9F04BDE-FC89-4FD3-8EF6-DCFC41959C7D}"/>
</file>

<file path=customXml/itemProps2.xml><?xml version="1.0" encoding="utf-8"?>
<ds:datastoreItem xmlns:ds="http://schemas.openxmlformats.org/officeDocument/2006/customXml" ds:itemID="{B1C4C7B6-B2CE-4A46-8268-B406B8F0CAC7}"/>
</file>

<file path=customXml/itemProps3.xml><?xml version="1.0" encoding="utf-8"?>
<ds:datastoreItem xmlns:ds="http://schemas.openxmlformats.org/officeDocument/2006/customXml" ds:itemID="{7709957A-904D-44E8-812C-72C0D2C41F24}"/>
</file>

<file path=docProps/app.xml><?xml version="1.0" encoding="utf-8"?>
<Properties xmlns="http://schemas.openxmlformats.org/officeDocument/2006/extended-properties" xmlns:vt="http://schemas.openxmlformats.org/officeDocument/2006/docPropsVTypes">
  <Template>ProjectLine PowerPoint</Template>
  <TotalTime>109</TotalTime>
  <Words>595</Words>
  <Application>Microsoft Office PowerPoint</Application>
  <PresentationFormat>On-screen Show (4:3)</PresentationFormat>
  <Paragraphs>75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ＭＳ Ｐゴシック</vt:lpstr>
      <vt:lpstr>Arial</vt:lpstr>
      <vt:lpstr>Calibri</vt:lpstr>
      <vt:lpstr>Helvetica</vt:lpstr>
      <vt:lpstr>Helvetica LT Std</vt:lpstr>
      <vt:lpstr>Helvetica LT Std Light</vt:lpstr>
      <vt:lpstr>Helvetica Neue</vt:lpstr>
      <vt:lpstr>Helvetica Neue Light</vt:lpstr>
      <vt:lpstr>Webdings</vt:lpstr>
      <vt:lpstr>Wingdings 3</vt:lpstr>
      <vt:lpstr>ProjectLine PowerPoint TEMPLATE</vt:lpstr>
      <vt:lpstr>Intro</vt:lpstr>
      <vt:lpstr>Headings</vt:lpstr>
      <vt:lpstr>Blank Slide</vt:lpstr>
      <vt:lpstr>New Section</vt:lpstr>
      <vt:lpstr>Tag Line</vt:lpstr>
      <vt:lpstr>Closing</vt:lpstr>
      <vt:lpstr>Inventory to GL Reconciliation</vt:lpstr>
      <vt:lpstr>Inventory to GL Reconciliation</vt:lpstr>
      <vt:lpstr>Reconciliation Process</vt:lpstr>
      <vt:lpstr>Inventory Audit Report</vt:lpstr>
      <vt:lpstr>Inventory Audit Report</vt:lpstr>
      <vt:lpstr>Inventory Audit Report</vt:lpstr>
      <vt:lpstr>Inventory Audit Report</vt:lpstr>
      <vt:lpstr>Inventory Audit Report</vt:lpstr>
      <vt:lpstr>General Ledger</vt:lpstr>
      <vt:lpstr>General Ledger</vt:lpstr>
      <vt:lpstr>General Ledger</vt:lpstr>
      <vt:lpstr>General Ledger</vt:lpstr>
      <vt:lpstr>General Ledger</vt:lpstr>
      <vt:lpstr>Excel Reconciliation</vt:lpstr>
      <vt:lpstr>Excel Reconciliation</vt:lpstr>
      <vt:lpstr>Excel Reconciliation</vt:lpstr>
      <vt:lpstr>Excel Reconciliation</vt:lpstr>
      <vt:lpstr>Excel Demonstration</vt:lpstr>
      <vt:lpstr>PowerPoint Presentation</vt:lpstr>
      <vt:lpstr>PowerPoint Presentation</vt:lpstr>
      <vt:lpstr>Thank You.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Title.</dc:title>
  <dc:creator>Jeff M. Tremaine</dc:creator>
  <cp:lastModifiedBy>Jeff M. Tremaine</cp:lastModifiedBy>
  <cp:revision>12</cp:revision>
  <dcterms:created xsi:type="dcterms:W3CDTF">2016-04-19T01:37:22Z</dcterms:created>
  <dcterms:modified xsi:type="dcterms:W3CDTF">2016-04-20T16:27:29Z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0x0101000E7190C26C01D44F93FCC7409AD156BB</vt:lpwstr>
  </property>
  <property fmtid="{D5CDD505-2E9C-101B-9397-08002B2CF9AE}" pid="3" name="Order">
    <vt:r8>11390600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</Properties>
</file>